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297" r:id="rId4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458" autoAdjust="0"/>
    <p:restoredTop sz="86333" autoAdjust="0"/>
  </p:normalViewPr>
  <p:slideViewPr>
    <p:cSldViewPr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C2523-700D-4908-A50A-365923088053}" type="datetimeFigureOut">
              <a:rPr lang="pl-PL" smtClean="0"/>
              <a:pPr/>
              <a:t>16.05.2018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276CD-CFE6-45DA-AF45-D2F4C3D764F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teka-niepokonani.pl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Failway</a:t>
            </a:r>
            <a:br>
              <a:rPr lang="pl-PL" dirty="0"/>
            </a:br>
            <a:r>
              <a:rPr lang="pl-PL" dirty="0"/>
              <a:t>‘droga niepowodzeń/porażek’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Odpowiedź na pytania:</a:t>
            </a:r>
          </a:p>
          <a:p>
            <a:r>
              <a:rPr lang="pl-PL" dirty="0"/>
              <a:t>- co dalej,</a:t>
            </a:r>
          </a:p>
          <a:p>
            <a:r>
              <a:rPr lang="pl-PL" dirty="0"/>
              <a:t>- jak się podnieść po porażce,</a:t>
            </a:r>
          </a:p>
          <a:p>
            <a:r>
              <a:rPr lang="pl-PL" dirty="0"/>
              <a:t>- co podnosić po porażce,</a:t>
            </a:r>
          </a:p>
          <a:p>
            <a:r>
              <a:rPr lang="pl-PL" dirty="0"/>
              <a:t>- po co podnosić się po porażce [najważniejsze pytanie],</a:t>
            </a:r>
          </a:p>
          <a:p>
            <a:r>
              <a:rPr lang="pl-PL" dirty="0"/>
              <a:t>- …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Jakie są cele konfrontacji.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Ze strony państwa:</a:t>
            </a:r>
          </a:p>
          <a:p>
            <a:r>
              <a:rPr lang="pl-PL" dirty="0"/>
              <a:t>-- pieniądze/premie/wskaźniki/…</a:t>
            </a:r>
          </a:p>
          <a:p>
            <a:r>
              <a:rPr lang="pl-PL" dirty="0"/>
              <a:t>-- wyeliminowanie z rynku,</a:t>
            </a:r>
          </a:p>
          <a:p>
            <a:r>
              <a:rPr lang="pl-PL" dirty="0"/>
              <a:t>-- zebranie informacji o podmiocie w celach: …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Doktryna tzw. ewolucjonizmu społecznego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Aparat jest po to, aby eliminować jednostki słabsze lub te, które nie pasują do bieżących [globalnych/lokalnych] modeli społecznych [problem tzw. socjalizacji i modelowanie tejże].</a:t>
            </a:r>
          </a:p>
          <a:p>
            <a:r>
              <a:rPr lang="pl-PL" dirty="0"/>
              <a:t>Jedna z tez tej teorii to, że biznes się odradza i można go bezkarnie likwidować: sektorowo, indywidualnie, etc.</a:t>
            </a:r>
          </a:p>
          <a:p>
            <a:r>
              <a:rPr lang="pl-PL" dirty="0"/>
              <a:t>Jak kogoś da się okraść [wsadzić do więzienia] to oznacza, że była to jednostka słabsza, którą należało wyeliminować.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cd</a:t>
            </a:r>
            <a:r>
              <a:rPr lang="pl-PL" dirty="0"/>
              <a:t>..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Najgroźniejsze są lokalne modelowania społeczne w wykonaniu grup zawodowych: sędziowie, prokuratorzy, biegli sądowi, aparat skarbowy, komornicy, …;- są to zdefiniowane struktury o dużej skali infiltracji przez grupy przestępcze ale wg doktryny komunistycznej tj. państwo staje się coraz bardziej zorganizowaną grupą przestępczą i nikt nie widzi się w roli </a:t>
            </a:r>
            <a:r>
              <a:rPr lang="pl-PL" dirty="0" err="1"/>
              <a:t>Al’a</a:t>
            </a:r>
            <a:r>
              <a:rPr lang="pl-PL" dirty="0"/>
              <a:t> Capone [tj. jako oskarżony i skazany przez państwo].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cd</a:t>
            </a:r>
            <a:r>
              <a:rPr lang="pl-PL" dirty="0"/>
              <a:t>..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Nie istnieją w realnej rzeczywistości funkcjonowania państwa żadne normy etyczne, zawodowe, moralne,..</a:t>
            </a:r>
          </a:p>
          <a:p>
            <a:pPr algn="just"/>
            <a:r>
              <a:rPr lang="pl-PL" dirty="0"/>
              <a:t>Jedynym celem jest skuteczność w dochodzeniu do założonych celów.</a:t>
            </a:r>
          </a:p>
          <a:p>
            <a:pPr algn="just"/>
            <a:r>
              <a:rPr lang="pl-PL" dirty="0"/>
              <a:t>Pojęcia: prawda, dowód, zeznanie, sąd, prokuratura, policja, komornik, urzędnik celny, urzędnik skarbowy, etc są w realnej rzeczywistości zaprzeczeniem wtłaczanych procesami edukacyjnymi obywatelom RP definicji i znaczeń.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Przykłady: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wypowiedzi sędziów podczas procesów karnych tj.: jakbym nie widział na własne oczy to bym nie uwierzył nikomu [pozytywny casus: </a:t>
            </a:r>
            <a:r>
              <a:rPr lang="pl-PL" dirty="0" err="1"/>
              <a:t>B.Komorowski-Fundacja</a:t>
            </a:r>
            <a:r>
              <a:rPr lang="pl-PL" dirty="0"/>
              <a:t> Pro </a:t>
            </a:r>
            <a:r>
              <a:rPr lang="pl-PL" dirty="0" err="1"/>
              <a:t>Civili</a:t>
            </a:r>
            <a:r>
              <a:rPr lang="pl-PL" dirty="0"/>
              <a:t>;- sędziowie podczas procesów karnych wobec zarządu Fundacji Pro </a:t>
            </a:r>
            <a:r>
              <a:rPr lang="pl-PL" dirty="0" err="1"/>
              <a:t>Civili</a:t>
            </a:r>
            <a:r>
              <a:rPr lang="pl-PL" dirty="0"/>
              <a:t>;- pointa – jedyny wyrok karny to mały wyrok w zawieszeniu i tylko dla jednej osoby].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Skuteczność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Czy skuteczność może być nazwana grzechem współczesności?</a:t>
            </a:r>
          </a:p>
          <a:p>
            <a:r>
              <a:rPr lang="pl-PL" dirty="0"/>
              <a:t>Może i zaczyna tak być traktowana.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SKOK Wołomin – skuteczność w dochodzeniu do posiadania pieniędzy, ale brak skuteczności w ochronie posiadania pieniędzy [jakby była właściwa ochrona to nikt by w areszcie nie siedział, może lepiej mniej ale skuteczniej?]</a:t>
            </a:r>
          </a:p>
          <a:p>
            <a:r>
              <a:rPr lang="pl-PL" dirty="0"/>
              <a:t>Pointa:  „Lepiej śmiać się w pekaesie niż płakać w mercedesie” – śp. Agnieszka Osiecka.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Sprzężenie zwrotne w relacjach między instytucjami państwa.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Doktryny:</a:t>
            </a:r>
          </a:p>
          <a:p>
            <a:r>
              <a:rPr lang="pl-PL" dirty="0"/>
              <a:t>- solidarności środowiskowej/zawodowej/.. [w tym </a:t>
            </a:r>
            <a:r>
              <a:rPr lang="pl-PL" dirty="0" err="1"/>
              <a:t>ponadśrodowiskowej</a:t>
            </a:r>
            <a:r>
              <a:rPr lang="pl-PL" dirty="0"/>
              <a:t>],</a:t>
            </a:r>
          </a:p>
          <a:p>
            <a:r>
              <a:rPr lang="pl-PL" dirty="0"/>
              <a:t>- nieomylności,</a:t>
            </a:r>
          </a:p>
          <a:p>
            <a:r>
              <a:rPr lang="pl-PL" dirty="0"/>
              <a:t>- działania wg prawa i na podstawie prawa,</a:t>
            </a:r>
          </a:p>
          <a:p>
            <a:r>
              <a:rPr lang="pl-PL" dirty="0"/>
              <a:t>….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Problem rozrostu patologii w administracji państwa.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Normalność jest marginalną częścią, natomiast patologia jest normą.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Wskazanie bibliograficzne:  </a:t>
            </a:r>
          </a:p>
          <a:p>
            <a:pPr>
              <a:buNone/>
            </a:pPr>
            <a:r>
              <a:rPr lang="pl-PL" dirty="0"/>
              <a:t>Andrzej Łobaczewski: </a:t>
            </a:r>
            <a:r>
              <a:rPr lang="pl-PL" dirty="0" err="1"/>
              <a:t>Ponerologia</a:t>
            </a:r>
            <a:r>
              <a:rPr lang="pl-PL" dirty="0"/>
              <a:t> polityczna.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Roszczenia wobec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</a:t>
            </a:r>
            <a:r>
              <a:rPr lang="pl-PL" dirty="0"/>
              <a:t>izja odszkodowania od Skarbu Państwa jako iluzja w funkcjonowaniu państwa prawnego.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Pojęcia definicyjne:</a:t>
            </a:r>
            <a:br>
              <a:rPr lang="pl-PL" dirty="0"/>
            </a:br>
            <a:r>
              <a:rPr lang="pl-PL" dirty="0"/>
              <a:t>biznes, otoczenie biznesu, rynek, funktory </a:t>
            </a:r>
            <a:r>
              <a:rPr lang="pl-PL" dirty="0" err="1"/>
              <a:t>oddziałowywujące</a:t>
            </a:r>
            <a:r>
              <a:rPr lang="pl-PL" dirty="0"/>
              <a:t> na rynek, etc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Biznes – szereg działań skierowanych w celu zdobycia i utrzymania posiadania pieniędzy.</a:t>
            </a:r>
          </a:p>
          <a:p>
            <a:r>
              <a:rPr lang="pl-PL" dirty="0"/>
              <a:t>Główny i zarazem podstawowy cel działalności biznesowej to: dążenie do osiągania przychodów [pieniędzy, </a:t>
            </a:r>
            <a:r>
              <a:rPr lang="pl-PL" dirty="0" err="1"/>
              <a:t>pieniędzy</a:t>
            </a:r>
            <a:r>
              <a:rPr lang="pl-PL" dirty="0"/>
              <a:t>, i jeszcze raz pieniędzy].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Przestępczość jako forma uprawiania zawodu/biznesu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Projekt, wykonanie, ochrona.</a:t>
            </a:r>
          </a:p>
          <a:p>
            <a:pPr algn="just"/>
            <a:r>
              <a:rPr lang="pl-PL" dirty="0"/>
              <a:t>Skala takiego biznesu jest niewyobrażalna dla osób, które nie zetknęły się z patologiami państwa.</a:t>
            </a:r>
          </a:p>
          <a:p>
            <a:pPr algn="just"/>
            <a:r>
              <a:rPr lang="pl-PL" dirty="0"/>
              <a:t>To nie urzędnik jest autorem koncepcji działań przestępczych lecz prawnicy, którzy to </a:t>
            </a:r>
            <a:r>
              <a:rPr lang="pl-PL" dirty="0" err="1"/>
              <a:t>opracowywują</a:t>
            </a:r>
            <a:r>
              <a:rPr lang="pl-PL" dirty="0"/>
              <a:t>, wdrażają oraz nadzorują.</a:t>
            </a:r>
          </a:p>
          <a:p>
            <a:pPr algn="just"/>
            <a:r>
              <a:rPr lang="pl-PL" dirty="0"/>
              <a:t>Stan zasobów osobowych w administracji: praktycznie już wszyscy są absolwentami prawa, ale i tak w tle są zespoły radców prawnych, adwokatów.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Porażka w konfrontacji z państwem: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- utrata wolności,</a:t>
            </a:r>
          </a:p>
          <a:p>
            <a:r>
              <a:rPr lang="pl-PL" dirty="0"/>
              <a:t>- utrata mienia [w całości lub częściowo],</a:t>
            </a:r>
          </a:p>
          <a:p>
            <a:r>
              <a:rPr lang="pl-PL" dirty="0"/>
              <a:t>- pozbawienie praw publicznych [wyeliminowanie z życia gospodarczego],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Zarządzanie kryzysowe podczas relacji z państwem.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Jeśli przeciwnikiem jest państwo to musimy działać jak państwo.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prowadzić konfrontację z państwem?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Każdy kontakt z administracją państwa jest źródłem potencjalnego kryzysu dla struktury biznesowej [obojętne: jednoosobowej czy wieloosobowej].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Świadomość funkcjonowania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czyli wiedza o realnym działaniu:</a:t>
            </a:r>
          </a:p>
          <a:p>
            <a:r>
              <a:rPr lang="pl-PL" dirty="0"/>
              <a:t>- aparatu skarbowego,</a:t>
            </a:r>
          </a:p>
          <a:p>
            <a:r>
              <a:rPr lang="pl-PL" dirty="0"/>
              <a:t>- sądownictwa,</a:t>
            </a:r>
          </a:p>
          <a:p>
            <a:r>
              <a:rPr lang="pl-PL" dirty="0"/>
              <a:t>- prokuratur,</a:t>
            </a:r>
          </a:p>
          <a:p>
            <a:r>
              <a:rPr lang="pl-PL" dirty="0"/>
              <a:t>- policji,</a:t>
            </a:r>
          </a:p>
          <a:p>
            <a:r>
              <a:rPr lang="pl-PL" dirty="0"/>
              <a:t>- innych.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Istota konfrontacji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Na:</a:t>
            </a:r>
          </a:p>
          <a:p>
            <a:pPr algn="just"/>
            <a:r>
              <a:rPr lang="pl-PL" dirty="0"/>
              <a:t>- wyrok sądowy – odpowiadamy innym wyrokiem sądowym,</a:t>
            </a:r>
          </a:p>
          <a:p>
            <a:pPr algn="just"/>
            <a:r>
              <a:rPr lang="pl-PL" dirty="0"/>
              <a:t>- na decyzję – inną decyzją,</a:t>
            </a:r>
          </a:p>
          <a:p>
            <a:pPr algn="just"/>
            <a:r>
              <a:rPr lang="pl-PL" dirty="0"/>
              <a:t>- na postanowienie – innym postanowieniem,</a:t>
            </a:r>
          </a:p>
          <a:p>
            <a:pPr algn="just"/>
            <a:r>
              <a:rPr lang="pl-PL" dirty="0"/>
              <a:t>- ..</a:t>
            </a:r>
          </a:p>
          <a:p>
            <a:pPr algn="just"/>
            <a:r>
              <a:rPr lang="pl-PL" dirty="0"/>
              <a:t>I musimy te wyniki wypracowywać oraz projektować ścieżki dochodzenia do nich. Czas trwania: brak granic czasowych.</a:t>
            </a:r>
          </a:p>
          <a:p>
            <a:pPr algn="just"/>
            <a:r>
              <a:rPr lang="pl-PL" dirty="0"/>
              <a:t>Istota tkwi w zdolności do generowania/wywoływania pożądanych dla nas skutków prawnych.</a:t>
            </a:r>
          </a:p>
          <a:p>
            <a:pPr algn="just"/>
            <a:r>
              <a:rPr lang="pl-PL" dirty="0"/>
              <a:t>Takich skutków, które daje się zamienić na wymóg/przymus wykonalności.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Dochodzenie do wykonalności oczekiwanych rozwiązań: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- prokuratura, </a:t>
            </a:r>
          </a:p>
          <a:p>
            <a:r>
              <a:rPr lang="pl-PL" dirty="0"/>
              <a:t>- sąd administracyjny,</a:t>
            </a:r>
          </a:p>
          <a:p>
            <a:r>
              <a:rPr lang="pl-PL" dirty="0"/>
              <a:t>- sąd cywilny,</a:t>
            </a:r>
          </a:p>
          <a:p>
            <a:r>
              <a:rPr lang="pl-PL" dirty="0"/>
              <a:t>- postępowanie mediacyjne,</a:t>
            </a:r>
          </a:p>
          <a:p>
            <a:r>
              <a:rPr lang="pl-PL" dirty="0"/>
              <a:t>- oddziaływania medialne i społeczne.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Oznaczenie celów strony przeciwnej.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Pozbawienie: </a:t>
            </a:r>
          </a:p>
          <a:p>
            <a:r>
              <a:rPr lang="pl-PL" dirty="0"/>
              <a:t>- mienia,</a:t>
            </a:r>
          </a:p>
          <a:p>
            <a:r>
              <a:rPr lang="pl-PL" dirty="0"/>
              <a:t> - wolności,</a:t>
            </a:r>
          </a:p>
          <a:p>
            <a:r>
              <a:rPr lang="pl-PL" dirty="0"/>
              <a:t> - zmuszenie do opuszczenia segmentu rynku, </a:t>
            </a:r>
          </a:p>
          <a:p>
            <a:r>
              <a:rPr lang="pl-PL" dirty="0"/>
              <a:t>...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Oznaczenie własnych celów: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Ochrona: </a:t>
            </a:r>
          </a:p>
          <a:p>
            <a:r>
              <a:rPr lang="pl-PL" dirty="0"/>
              <a:t>- wolności, </a:t>
            </a:r>
          </a:p>
          <a:p>
            <a:r>
              <a:rPr lang="pl-PL" dirty="0"/>
              <a:t>- mienia, </a:t>
            </a:r>
          </a:p>
          <a:p>
            <a:r>
              <a:rPr lang="pl-PL" dirty="0"/>
              <a:t>- przeniesienie się do innych segmentów [nie koniecznie w ostateczności],</a:t>
            </a:r>
          </a:p>
          <a:p>
            <a:r>
              <a:rPr lang="pl-PL" dirty="0"/>
              <a:t>...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Pointa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To jest cywilna wojna o przetrwanie własne, własnych rodzin i innych współobywateli. </a:t>
            </a:r>
          </a:p>
          <a:p>
            <a:pPr algn="just"/>
            <a:r>
              <a:rPr lang="pl-PL" dirty="0"/>
              <a:t>Projekty Stowarzyszenia </a:t>
            </a:r>
            <a:r>
              <a:rPr lang="pl-PL" dirty="0" err="1"/>
              <a:t>Niepokonani2012</a:t>
            </a:r>
            <a:r>
              <a:rPr lang="pl-PL" dirty="0"/>
              <a:t> jako egzemplifikacja tych tez.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Jednym z funktorów jest aparat administracyjny państwa, czyli państwo.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Postrzeganie państwa jako gwaranta funkcjonowania prawnego ładu społecznego.</a:t>
            </a:r>
          </a:p>
          <a:p>
            <a:pPr algn="just"/>
            <a:r>
              <a:rPr lang="pl-PL" dirty="0"/>
              <a:t>Kto i jak tak postrzega państwo.</a:t>
            </a:r>
          </a:p>
          <a:p>
            <a:pPr algn="just"/>
            <a:r>
              <a:rPr lang="pl-PL" dirty="0"/>
              <a:t>Mit – jako istota zasad funkcjonowania w państwie prawa.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Przebieg relacji podczas konfrontacji z państwem: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zarządzanie kontaktami bezpośrednimi,</a:t>
            </a:r>
          </a:p>
          <a:p>
            <a:r>
              <a:rPr lang="pl-PL" dirty="0"/>
              <a:t> zarządzanie kontaktami pełnomocników/przedstawicieli,</a:t>
            </a:r>
          </a:p>
          <a:p>
            <a:r>
              <a:rPr lang="pl-PL" dirty="0"/>
              <a:t> zarządzanie korespondencją,</a:t>
            </a:r>
          </a:p>
          <a:p>
            <a:r>
              <a:rPr lang="pl-PL" dirty="0"/>
              <a:t> zarządzanie postępowaniami  [administracyjnymi, cywilnymi, karnymi],</a:t>
            </a:r>
          </a:p>
          <a:p>
            <a:r>
              <a:rPr lang="pl-PL" dirty="0"/>
              <a:t> zarządzanie prawnikami w postępowaniach.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Aktywa w konfrontacji/relacji z państwem: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personel,</a:t>
            </a:r>
          </a:p>
          <a:p>
            <a:r>
              <a:rPr lang="pl-PL" dirty="0"/>
              <a:t>dokumentacja/dokumenty,</a:t>
            </a:r>
          </a:p>
          <a:p>
            <a:r>
              <a:rPr lang="pl-PL" dirty="0"/>
              <a:t>zeznania/świadkowie,</a:t>
            </a:r>
          </a:p>
          <a:p>
            <a:r>
              <a:rPr lang="pl-PL" dirty="0"/>
              <a:t>prawnicy,</a:t>
            </a:r>
          </a:p>
          <a:p>
            <a:r>
              <a:rPr lang="pl-PL" dirty="0"/>
              <a:t>…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Założenia operacyjne podczas konfrontacji: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Przegrana we wszelkich możliwych obszarach jako skutek/wynik.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Zasady gry o przeżycie w biznesie.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Biznes to życie i należy stosować te i takie same zasady tj.:</a:t>
            </a:r>
          </a:p>
          <a:p>
            <a:r>
              <a:rPr lang="pl-PL" dirty="0"/>
              <a:t>- bezgraniczna nieufność do aparatu państwa,</a:t>
            </a:r>
          </a:p>
          <a:p>
            <a:r>
              <a:rPr lang="pl-PL" dirty="0"/>
              <a:t>- ograniczone zaufanie do bliźnich,</a:t>
            </a:r>
          </a:p>
          <a:p>
            <a:r>
              <a:rPr lang="pl-PL" dirty="0"/>
              <a:t>- sterowana dezinformacja w działaniu,</a:t>
            </a:r>
          </a:p>
          <a:p>
            <a:r>
              <a:rPr lang="pl-PL" dirty="0"/>
              <a:t>- ochrona wolności i mienia przed a nie po zaistnieniu zagrożeń, czyli prewencja.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Projekty Stowarzyszenia </a:t>
            </a:r>
            <a:r>
              <a:rPr lang="pl-PL" dirty="0" err="1"/>
              <a:t>Niepokonani2012</a:t>
            </a:r>
            <a:r>
              <a:rPr lang="pl-PL" dirty="0"/>
              <a:t>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err="1">
                <a:hlinkClick r:id="rId2"/>
              </a:rPr>
              <a:t>www.biblioteka-niepokonani.pl</a:t>
            </a:r>
            <a:endParaRPr lang="pl-PL" dirty="0"/>
          </a:p>
          <a:p>
            <a:r>
              <a:rPr lang="pl-PL" dirty="0"/>
              <a:t>petycja – jako narzędzie oddziaływania społecznego,</a:t>
            </a:r>
          </a:p>
          <a:p>
            <a:r>
              <a:rPr lang="pl-PL" dirty="0"/>
              <a:t>udział w postępowaniach,</a:t>
            </a:r>
          </a:p>
          <a:p>
            <a:r>
              <a:rPr lang="pl-PL" dirty="0"/>
              <a:t>Biuro Badań Patologii Państwa,</a:t>
            </a:r>
          </a:p>
          <a:p>
            <a:r>
              <a:rPr lang="pl-PL" dirty="0"/>
              <a:t>inne.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Oferta współpracy: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- wykłady i ćwiczenia,</a:t>
            </a:r>
          </a:p>
          <a:p>
            <a:r>
              <a:rPr lang="pl-PL" dirty="0"/>
              <a:t>- audyty,</a:t>
            </a:r>
          </a:p>
          <a:p>
            <a:r>
              <a:rPr lang="pl-PL" dirty="0"/>
              <a:t>- analizy i wskazania,</a:t>
            </a:r>
          </a:p>
          <a:p>
            <a:r>
              <a:rPr lang="pl-PL" dirty="0"/>
              <a:t>- udział w postępowaniach,</a:t>
            </a:r>
          </a:p>
          <a:p>
            <a:r>
              <a:rPr lang="pl-PL" dirty="0"/>
              <a:t>….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Dlaczego tak?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Ponieważ środowiska biznesowe nie potrafią organizować własnej:</a:t>
            </a:r>
          </a:p>
          <a:p>
            <a:r>
              <a:rPr lang="pl-PL" dirty="0"/>
              <a:t>- samopomocy,</a:t>
            </a:r>
          </a:p>
          <a:p>
            <a:r>
              <a:rPr lang="pl-PL" dirty="0"/>
              <a:t>- strategii społecznego oddziaływania,</a:t>
            </a:r>
          </a:p>
          <a:p>
            <a:r>
              <a:rPr lang="pl-PL" dirty="0"/>
              <a:t>- strategii instytucjonalnego oddziaływania,</a:t>
            </a:r>
          </a:p>
          <a:p>
            <a:r>
              <a:rPr lang="pl-PL" dirty="0"/>
              <a:t>- …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 podstawowe grzechy: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pycha, próżność, głupota, …</a:t>
            </a:r>
          </a:p>
          <a:p>
            <a:pPr algn="just"/>
            <a:r>
              <a:rPr lang="pl-PL" dirty="0"/>
              <a:t>wiara w: prawdę i sprawiedliwość oraz inne mity tj. niezawisłość sądów, niezależność prokuratorów, itp.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Powody celowości wsparcia działań </a:t>
            </a:r>
            <a:r>
              <a:rPr lang="pl-PL" dirty="0" err="1"/>
              <a:t>SN2012</a:t>
            </a:r>
            <a:r>
              <a:rPr lang="pl-PL" dirty="0"/>
              <a:t>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- do was i po was przyjdą później lub nie zdążą.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Rola absorbowania administracji jako metoda walki o przetrwanie.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 1953 w </a:t>
            </a:r>
            <a:r>
              <a:rPr lang="pl-PL" dirty="0" err="1"/>
              <a:t>CCCP</a:t>
            </a:r>
            <a:r>
              <a:rPr lang="pl-PL" dirty="0"/>
              <a:t> [po śmierci Stalina] jak otwarto archiwa służb to okazało się, że miliony donosów nawet nie było otwieranych z powodu braku zdolności przerobowych.</a:t>
            </a:r>
          </a:p>
          <a:p>
            <a:pPr algn="just"/>
            <a:r>
              <a:rPr lang="pl-PL" dirty="0"/>
              <a:t>Wniosek: administrację podczas konfrontacji należy paraliżować m.in. ilością podnoszonych wejść/czynności do postępowania [skargi, zawiadomienia, etc].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Porażka jak i sukces są projektami, zatem wymagają zarządzania adekwatnego do skali zagadnienia.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Projekt - wyspecyfikowany plan działania dot. realizacji wprowadzenia na rynek towaru i/lub usługi [pojedynczy lub złożony].</a:t>
            </a:r>
          </a:p>
          <a:p>
            <a:r>
              <a:rPr lang="pl-PL" dirty="0"/>
              <a:t>Metodyka zarządzania projektem.</a:t>
            </a:r>
          </a:p>
          <a:p>
            <a:r>
              <a:rPr lang="pl-PL" dirty="0"/>
              <a:t>Project management – narzędzia i metodyki.</a:t>
            </a:r>
          </a:p>
          <a:p>
            <a:r>
              <a:rPr lang="en-US" dirty="0" err="1"/>
              <a:t>Wymóg</a:t>
            </a:r>
            <a:r>
              <a:rPr lang="en-US" dirty="0"/>
              <a:t> </a:t>
            </a:r>
            <a:r>
              <a:rPr lang="en-US" dirty="0" err="1"/>
              <a:t>racjonalny</a:t>
            </a:r>
            <a:r>
              <a:rPr lang="en-US" dirty="0"/>
              <a:t>: concentric project management [Primavera Inc. </a:t>
            </a:r>
            <a:r>
              <a:rPr lang="pl-PL" dirty="0"/>
              <a:t>USA],</a:t>
            </a:r>
          </a:p>
          <a:p>
            <a:pPr>
              <a:buNone/>
            </a:pPr>
            <a:r>
              <a:rPr lang="pl-PL" dirty="0"/>
              <a:t>[czyli: wszelkie zagadnienia rozpatrywane w ramach jednego, łącznego modelowania]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Zaproszenie do współrealizacji projektów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biblioteka-niepokonani w celu osiągania celów jw. oraz w celu ćwiczeniowym [biznes i </a:t>
            </a:r>
            <a:r>
              <a:rPr lang="pl-PL" dirty="0" err="1"/>
              <a:t>startup</a:t>
            </a:r>
            <a:r>
              <a:rPr lang="pl-PL" dirty="0"/>
              <a:t> do innych segmentów;- znaczenie przenaszalności praw majątkowych np. praw autorskich],</a:t>
            </a:r>
          </a:p>
          <a:p>
            <a:pPr algn="just"/>
            <a:r>
              <a:rPr lang="pl-PL" dirty="0"/>
              <a:t>Biuro Badań Patologii Państwa,</a:t>
            </a:r>
          </a:p>
          <a:p>
            <a:pPr algn="just"/>
            <a:r>
              <a:rPr lang="pl-PL" dirty="0"/>
              <a:t>Pointa: budżety, budżety, …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Obywatele wyklęci?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Skąd czerpać wiedzę i wzorce:</a:t>
            </a:r>
          </a:p>
          <a:p>
            <a:r>
              <a:rPr lang="pl-PL" dirty="0"/>
              <a:t>- Zeszyty do historii </a:t>
            </a:r>
            <a:r>
              <a:rPr lang="pl-PL" dirty="0" err="1"/>
              <a:t>NSZ</a:t>
            </a:r>
            <a:r>
              <a:rPr lang="pl-PL" dirty="0"/>
              <a:t>,</a:t>
            </a:r>
          </a:p>
          <a:p>
            <a:r>
              <a:rPr lang="pl-PL" dirty="0"/>
              <a:t>- Zeszyty oświęcimskie,</a:t>
            </a:r>
          </a:p>
          <a:p>
            <a:r>
              <a:rPr lang="pl-PL" dirty="0"/>
              <a:t>Segmenty obywateli:</a:t>
            </a:r>
          </a:p>
          <a:p>
            <a:r>
              <a:rPr lang="pl-PL" dirty="0"/>
              <a:t>- ponad prawem,</a:t>
            </a:r>
          </a:p>
          <a:p>
            <a:r>
              <a:rPr lang="pl-PL" dirty="0"/>
              <a:t>- bez jakichkolwiek praw.</a:t>
            </a:r>
          </a:p>
          <a:p>
            <a:r>
              <a:rPr lang="pl-PL" dirty="0"/>
              <a:t>Istota naboru/przynależności do </a:t>
            </a:r>
            <a:r>
              <a:rPr lang="pl-PL" dirty="0" err="1"/>
              <a:t>ww</a:t>
            </a:r>
            <a:r>
              <a:rPr lang="pl-PL" dirty="0"/>
              <a:t> segmentów.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Jaka przyszłość?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Konfrontacja, </a:t>
            </a:r>
            <a:r>
              <a:rPr lang="pl-PL" dirty="0" err="1"/>
              <a:t>konfrontacja</a:t>
            </a:r>
            <a:r>
              <a:rPr lang="pl-PL" dirty="0"/>
              <a:t>, konfrontacja – i to staje się wypełnieniem/przebiegiem egzystencji w RP przedsiębiorców.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Wynik II Kongresu – pointa.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Zalecana lektura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Bernadette </a:t>
            </a:r>
            <a:r>
              <a:rPr lang="pl-PL" dirty="0" err="1"/>
              <a:t>Lemoine</a:t>
            </a:r>
            <a:r>
              <a:rPr lang="pl-PL" dirty="0"/>
              <a:t>: „Jak osiągnąć prawdziwy sukces?”</a:t>
            </a:r>
          </a:p>
          <a:p>
            <a:r>
              <a:rPr lang="pl-PL" dirty="0"/>
              <a:t>„...Nigdy o tym nie zapominaj: wszyscy jesteśmy trochę popękani, lecz Bóg, jeżeli tylko Go o to poprosimy, potrafi z naszych słabości uczynić cuda.”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Oddziaływania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sukcesom</a:t>
            </a:r>
            <a:r>
              <a:rPr lang="en-US" dirty="0"/>
              <a:t>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rady</a:t>
            </a:r>
            <a:r>
              <a:rPr lang="en-US" dirty="0"/>
              <a:t>, </a:t>
            </a:r>
            <a:endParaRPr lang="pl-PL" dirty="0"/>
          </a:p>
          <a:p>
            <a:pPr lvl="0"/>
            <a:r>
              <a:rPr lang="en-US" dirty="0" err="1"/>
              <a:t>szkolenia</a:t>
            </a:r>
            <a:r>
              <a:rPr lang="en-US" dirty="0"/>
              <a:t>,</a:t>
            </a:r>
            <a:endParaRPr lang="pl-PL" dirty="0"/>
          </a:p>
          <a:p>
            <a:pPr lvl="0"/>
            <a:r>
              <a:rPr lang="en-US" dirty="0"/>
              <a:t> </a:t>
            </a:r>
            <a:r>
              <a:rPr lang="en-US" dirty="0" err="1"/>
              <a:t>intuicja</a:t>
            </a:r>
            <a:r>
              <a:rPr lang="en-US" dirty="0"/>
              <a:t>,</a:t>
            </a:r>
            <a:endParaRPr lang="pl-PL" dirty="0"/>
          </a:p>
          <a:p>
            <a:pPr lvl="0"/>
            <a:r>
              <a:rPr lang="en-US" dirty="0"/>
              <a:t> …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Oddziaływania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porażkom</a:t>
            </a:r>
            <a:r>
              <a:rPr lang="en-US" dirty="0"/>
              <a:t>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pech</a:t>
            </a:r>
            <a:r>
              <a:rPr lang="en-US" dirty="0"/>
              <a:t>, </a:t>
            </a:r>
            <a:endParaRPr lang="pl-PL" dirty="0"/>
          </a:p>
          <a:p>
            <a:pPr lvl="0"/>
            <a:r>
              <a:rPr lang="en-US" dirty="0" err="1"/>
              <a:t>błędne</a:t>
            </a:r>
            <a:r>
              <a:rPr lang="en-US" dirty="0"/>
              <a:t> </a:t>
            </a:r>
            <a:r>
              <a:rPr lang="en-US" dirty="0" err="1"/>
              <a:t>decyzje</a:t>
            </a:r>
            <a:r>
              <a:rPr lang="en-US" dirty="0"/>
              <a:t>, </a:t>
            </a:r>
            <a:endParaRPr lang="pl-PL" dirty="0"/>
          </a:p>
          <a:p>
            <a:pPr lvl="0"/>
            <a:r>
              <a:rPr lang="en-US" dirty="0" err="1"/>
              <a:t>przedwczesność</a:t>
            </a:r>
            <a:r>
              <a:rPr lang="en-US" dirty="0"/>
              <a:t>, </a:t>
            </a:r>
            <a:endParaRPr lang="pl-PL" dirty="0"/>
          </a:p>
          <a:p>
            <a:pPr lvl="0"/>
            <a:r>
              <a:rPr lang="en-US" dirty="0"/>
              <a:t>…</a:t>
            </a:r>
            <a:endParaRPr lang="pl-PL" dirty="0"/>
          </a:p>
          <a:p>
            <a:pPr>
              <a:buNone/>
            </a:pPr>
            <a:r>
              <a:rPr lang="en-US" dirty="0"/>
              <a:t> 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Konsekwencje</a:t>
            </a:r>
            <a:r>
              <a:rPr lang="en-US" dirty="0"/>
              <a:t> </a:t>
            </a:r>
            <a:r>
              <a:rPr lang="en-US" dirty="0" err="1"/>
              <a:t>porażek</a:t>
            </a:r>
            <a:r>
              <a:rPr lang="en-US" dirty="0"/>
              <a:t>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/>
              <a:t>brak</a:t>
            </a:r>
            <a:r>
              <a:rPr lang="en-US" dirty="0"/>
              <a:t> </a:t>
            </a:r>
            <a:r>
              <a:rPr lang="en-US" dirty="0" err="1"/>
              <a:t>pieniędzy</a:t>
            </a:r>
            <a:r>
              <a:rPr lang="en-US" dirty="0"/>
              <a:t>,</a:t>
            </a:r>
            <a:endParaRPr lang="pl-PL" dirty="0"/>
          </a:p>
          <a:p>
            <a:pPr lvl="0"/>
            <a:r>
              <a:rPr lang="en-US" dirty="0" err="1"/>
              <a:t>brak</a:t>
            </a:r>
            <a:r>
              <a:rPr lang="en-US" dirty="0"/>
              <a:t> </a:t>
            </a:r>
            <a:r>
              <a:rPr lang="en-US" dirty="0" err="1"/>
              <a:t>wizji</a:t>
            </a:r>
            <a:r>
              <a:rPr lang="en-US" dirty="0"/>
              <a:t> </a:t>
            </a:r>
            <a:r>
              <a:rPr lang="en-US" dirty="0" err="1"/>
              <a:t>przyszłości</a:t>
            </a:r>
            <a:r>
              <a:rPr lang="en-US" dirty="0"/>
              <a:t>,</a:t>
            </a:r>
            <a:endParaRPr lang="pl-PL" dirty="0"/>
          </a:p>
          <a:p>
            <a:pPr lvl="0"/>
            <a:r>
              <a:rPr lang="en-US" dirty="0" err="1"/>
              <a:t>obostrzenia</a:t>
            </a:r>
            <a:r>
              <a:rPr lang="en-US" dirty="0"/>
              <a:t> </a:t>
            </a:r>
            <a:r>
              <a:rPr lang="en-US" dirty="0" err="1"/>
              <a:t>administracyjne</a:t>
            </a:r>
            <a:r>
              <a:rPr lang="en-US" dirty="0"/>
              <a:t>/</a:t>
            </a:r>
            <a:r>
              <a:rPr lang="en-US" dirty="0" err="1"/>
              <a:t>prawne</a:t>
            </a:r>
            <a:r>
              <a:rPr lang="en-US" dirty="0"/>
              <a:t>,</a:t>
            </a:r>
            <a:endParaRPr lang="pl-PL" dirty="0"/>
          </a:p>
          <a:p>
            <a:pPr lvl="0"/>
            <a:r>
              <a:rPr lang="en-US" dirty="0" err="1"/>
              <a:t>brak</a:t>
            </a:r>
            <a:r>
              <a:rPr lang="en-US" dirty="0"/>
              <a:t> </a:t>
            </a:r>
            <a:r>
              <a:rPr lang="en-US" dirty="0" err="1"/>
              <a:t>pracy</a:t>
            </a:r>
            <a:r>
              <a:rPr lang="en-US" dirty="0"/>
              <a:t>,</a:t>
            </a:r>
            <a:endParaRPr lang="pl-PL" dirty="0"/>
          </a:p>
          <a:p>
            <a:pPr lvl="0"/>
            <a:r>
              <a:rPr lang="pl-PL" dirty="0"/>
              <a:t>zapaść na zdrowiu [depresja, obsesje, …],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r>
              <a:rPr lang="pl-PL" dirty="0"/>
              <a:t>Pointa: kto i co ma podnosić po porażce i ku czemu? I kto za podnoszenie zapłaci oraz czym.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Konflikt z administracją państwa jako przyczyna upadku w biznesie.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Zdolność do rozwoju i innowacyjności podczas konfrontacji z państwem.</a:t>
            </a:r>
          </a:p>
          <a:p>
            <a:r>
              <a:rPr lang="pl-PL" dirty="0"/>
              <a:t>Na tak postawiony problem odpowiedź jest tylko jedna: całkowity brak zdolności do jakiejkolwiek działalności.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Przyczyny konfrontacji z państwem: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- wywołane z premedytacją [każda ze stron, przykład: SKOK Wołomin – wiara w prawo;- nowy zarząd i OK –prof. </a:t>
            </a:r>
            <a:r>
              <a:rPr lang="pl-PL" dirty="0" err="1"/>
              <a:t>W.Ciechomski</a:t>
            </a:r>
            <a:r>
              <a:rPr lang="pl-PL" dirty="0"/>
              <a:t>.; pointa – pusty śmiech],</a:t>
            </a:r>
          </a:p>
          <a:p>
            <a:r>
              <a:rPr lang="pl-PL" dirty="0"/>
              <a:t>- przypadkowe,</a:t>
            </a:r>
          </a:p>
          <a:p>
            <a:r>
              <a:rPr lang="pl-PL" dirty="0"/>
              <a:t>- wynik aktualnej doktryny ideologicznej,</a:t>
            </a:r>
          </a:p>
          <a:p>
            <a:r>
              <a:rPr lang="pl-PL" dirty="0"/>
              <a:t>- …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1580</Words>
  <Application>Microsoft Office PowerPoint</Application>
  <PresentationFormat>Pokaz na ekranie (4:3)</PresentationFormat>
  <Paragraphs>198</Paragraphs>
  <Slides>43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6" baseType="lpstr">
      <vt:lpstr>Arial</vt:lpstr>
      <vt:lpstr>Calibri</vt:lpstr>
      <vt:lpstr>Motyw pakietu Office</vt:lpstr>
      <vt:lpstr>Failway ‘droga niepowodzeń/porażek’</vt:lpstr>
      <vt:lpstr>Pojęcia definicyjne: biznes, otoczenie biznesu, rynek, funktory oddziałowywujące na rynek, etc  </vt:lpstr>
      <vt:lpstr>Jednym z funktorów jest aparat administracyjny państwa, czyli państwo. </vt:lpstr>
      <vt:lpstr>Porażka jak i sukces są projektami, zatem wymagają zarządzania adekwatnego do skali zagadnienia. </vt:lpstr>
      <vt:lpstr>Oddziaływania ku sukcesom: </vt:lpstr>
      <vt:lpstr>Oddziaływania ku porażkom: </vt:lpstr>
      <vt:lpstr>Konsekwencje porażek: </vt:lpstr>
      <vt:lpstr>Konflikt z administracją państwa jako przyczyna upadku w biznesie. </vt:lpstr>
      <vt:lpstr>Przyczyny konfrontacji z państwem: </vt:lpstr>
      <vt:lpstr>Jakie są cele konfrontacji. </vt:lpstr>
      <vt:lpstr>Doktryna tzw. ewolucjonizmu społecznego </vt:lpstr>
      <vt:lpstr>cd..</vt:lpstr>
      <vt:lpstr>cd..</vt:lpstr>
      <vt:lpstr>Przykłady: </vt:lpstr>
      <vt:lpstr>Skuteczność</vt:lpstr>
      <vt:lpstr>Przykład:</vt:lpstr>
      <vt:lpstr>Sprzężenie zwrotne w relacjach między instytucjami państwa. </vt:lpstr>
      <vt:lpstr>Problem rozrostu patologii w administracji państwa. </vt:lpstr>
      <vt:lpstr>Roszczenia wobec państwa</vt:lpstr>
      <vt:lpstr>Przestępczość jako forma uprawiania zawodu/biznesu </vt:lpstr>
      <vt:lpstr>Porażka w konfrontacji z państwem: </vt:lpstr>
      <vt:lpstr>Zarządzanie kryzysowe podczas relacji z państwem. </vt:lpstr>
      <vt:lpstr>Jak prowadzić konfrontację z państwem? </vt:lpstr>
      <vt:lpstr>Świadomość funkcjonowania </vt:lpstr>
      <vt:lpstr>Istota konfrontacji</vt:lpstr>
      <vt:lpstr>Dochodzenie do wykonalności oczekiwanych rozwiązań: </vt:lpstr>
      <vt:lpstr>Oznaczenie celów strony przeciwnej. </vt:lpstr>
      <vt:lpstr>Oznaczenie własnych celów: </vt:lpstr>
      <vt:lpstr>Pointa</vt:lpstr>
      <vt:lpstr>Przebieg relacji podczas konfrontacji z państwem: </vt:lpstr>
      <vt:lpstr>Aktywa w konfrontacji/relacji z państwem: </vt:lpstr>
      <vt:lpstr>Założenia operacyjne podczas konfrontacji: </vt:lpstr>
      <vt:lpstr>Zasady gry o przeżycie w biznesie. </vt:lpstr>
      <vt:lpstr>Projekty Stowarzyszenia Niepokonani2012: </vt:lpstr>
      <vt:lpstr>Oferta współpracy: </vt:lpstr>
      <vt:lpstr>Dlaczego tak?</vt:lpstr>
      <vt:lpstr>I podstawowe grzechy: </vt:lpstr>
      <vt:lpstr>Powody celowości wsparcia działań SN2012: </vt:lpstr>
      <vt:lpstr>Rola absorbowania administracji jako metoda walki o przetrwanie. </vt:lpstr>
      <vt:lpstr>Zaproszenie do współrealizacji projektów</vt:lpstr>
      <vt:lpstr>Obywatele wyklęci?</vt:lpstr>
      <vt:lpstr>Jaka przyszłość?</vt:lpstr>
      <vt:lpstr>Zalecana lektura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BWP3</dc:creator>
  <cp:lastModifiedBy>Jasiu i Joasia</cp:lastModifiedBy>
  <cp:revision>41</cp:revision>
  <dcterms:created xsi:type="dcterms:W3CDTF">2015-03-26T07:13:09Z</dcterms:created>
  <dcterms:modified xsi:type="dcterms:W3CDTF">2018-05-16T17:47:52Z</dcterms:modified>
</cp:coreProperties>
</file>